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6" r:id="rId2"/>
  </p:sldMasterIdLst>
  <p:sldIdLst>
    <p:sldId id="256" r:id="rId3"/>
    <p:sldId id="291" r:id="rId4"/>
    <p:sldId id="290" r:id="rId5"/>
    <p:sldId id="258" r:id="rId6"/>
    <p:sldId id="257" r:id="rId7"/>
    <p:sldId id="260" r:id="rId8"/>
    <p:sldId id="265" r:id="rId9"/>
    <p:sldId id="264" r:id="rId10"/>
    <p:sldId id="263" r:id="rId11"/>
    <p:sldId id="288" r:id="rId12"/>
    <p:sldId id="289" r:id="rId13"/>
    <p:sldId id="269" r:id="rId14"/>
    <p:sldId id="270" r:id="rId15"/>
    <p:sldId id="271" r:id="rId16"/>
    <p:sldId id="272" r:id="rId17"/>
    <p:sldId id="273" r:id="rId18"/>
    <p:sldId id="274" r:id="rId19"/>
    <p:sldId id="275" r:id="rId20"/>
    <p:sldId id="2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6C2C8-EB9F-5A0A-ED91-CFA507896706}" v="493" dt="2022-11-09T16:40:16.604"/>
    <p1510:client id="{177C74DB-40E3-F9DA-2ECC-7CBDB8207F0A}" v="843" dt="2022-11-10T10:02:35.156"/>
    <p1510:client id="{4C21D7C6-AC96-C171-3524-795EA9400BC3}" v="5" dt="2024-01-12T10:17:34.090"/>
    <p1510:client id="{5BE6C9FC-C2B6-CF1C-B9AD-131ED031C0AB}" v="59" dt="2024-01-12T11:00:41.586"/>
    <p1510:client id="{A4310D2A-70FE-E6AB-F103-29EAD1D049F8}" v="112" dt="2024-01-12T10:12:08.894"/>
    <p1510:client id="{C01FE2F9-FA27-1A20-6275-9899012ABF65}" v="131" dt="2023-11-16T07:58:37.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4113B-1385-4252-97CC-412B740CBEA9}" type="doc">
      <dgm:prSet loTypeId="urn:microsoft.com/office/officeart/2005/8/layout/vList2" loCatId="list" qsTypeId="urn:microsoft.com/office/officeart/2005/8/quickstyle/simple4" qsCatId="simple" csTypeId="urn:microsoft.com/office/officeart/2005/8/colors/accent6_2" csCatId="accent6"/>
      <dgm:spPr/>
      <dgm:t>
        <a:bodyPr/>
        <a:lstStyle/>
        <a:p>
          <a:endParaRPr lang="en-US"/>
        </a:p>
      </dgm:t>
    </dgm:pt>
    <dgm:pt modelId="{A39FAFE6-DE6E-4A35-84FC-C2BB215E6160}">
      <dgm:prSet/>
      <dgm:spPr/>
      <dgm:t>
        <a:bodyPr/>
        <a:lstStyle/>
        <a:p>
          <a:pPr rtl="0"/>
          <a:r>
            <a:rPr lang="en-US" dirty="0"/>
            <a:t>• </a:t>
          </a:r>
          <a:r>
            <a:rPr lang="en-US" dirty="0">
              <a:latin typeface="Calibri Light" panose="020F0302020204030204"/>
            </a:rPr>
            <a:t>map</a:t>
          </a:r>
          <a:r>
            <a:rPr lang="en-US" dirty="0"/>
            <a:t> </a:t>
          </a:r>
          <a:r>
            <a:rPr lang="en-US" dirty="0">
              <a:latin typeface="Calibri Light" panose="020F0302020204030204"/>
            </a:rPr>
            <a:t>your practice and writing </a:t>
          </a:r>
          <a:endParaRPr lang="en-US" dirty="0"/>
        </a:p>
      </dgm:t>
    </dgm:pt>
    <dgm:pt modelId="{BB957AAF-BBB6-4C3A-B1C0-094D69043FEB}" type="parTrans" cxnId="{98757FFB-13A4-4860-B236-FAE94C439D20}">
      <dgm:prSet/>
      <dgm:spPr/>
      <dgm:t>
        <a:bodyPr/>
        <a:lstStyle/>
        <a:p>
          <a:endParaRPr lang="en-US"/>
        </a:p>
      </dgm:t>
    </dgm:pt>
    <dgm:pt modelId="{E700F753-3470-4B9C-8384-7A4909CD4DB8}" type="sibTrans" cxnId="{98757FFB-13A4-4860-B236-FAE94C439D20}">
      <dgm:prSet/>
      <dgm:spPr/>
      <dgm:t>
        <a:bodyPr/>
        <a:lstStyle/>
        <a:p>
          <a:endParaRPr lang="en-US"/>
        </a:p>
      </dgm:t>
    </dgm:pt>
    <dgm:pt modelId="{9D0A484D-CF6F-450C-8BE2-97CFC05DFCA6}" type="pres">
      <dgm:prSet presAssocID="{5BB4113B-1385-4252-97CC-412B740CBEA9}" presName="linear" presStyleCnt="0">
        <dgm:presLayoutVars>
          <dgm:animLvl val="lvl"/>
          <dgm:resizeHandles val="exact"/>
        </dgm:presLayoutVars>
      </dgm:prSet>
      <dgm:spPr/>
    </dgm:pt>
    <dgm:pt modelId="{7EFBD19F-7C12-468B-A279-41B24B1403B5}" type="pres">
      <dgm:prSet presAssocID="{A39FAFE6-DE6E-4A35-84FC-C2BB215E6160}" presName="parentText" presStyleLbl="node1" presStyleIdx="0" presStyleCnt="1">
        <dgm:presLayoutVars>
          <dgm:chMax val="0"/>
          <dgm:bulletEnabled val="1"/>
        </dgm:presLayoutVars>
      </dgm:prSet>
      <dgm:spPr/>
    </dgm:pt>
  </dgm:ptLst>
  <dgm:cxnLst>
    <dgm:cxn modelId="{5834A206-2AA4-4692-AC01-0FF67BE3CD9E}" type="presOf" srcId="{A39FAFE6-DE6E-4A35-84FC-C2BB215E6160}" destId="{7EFBD19F-7C12-468B-A279-41B24B1403B5}" srcOrd="0" destOrd="0" presId="urn:microsoft.com/office/officeart/2005/8/layout/vList2"/>
    <dgm:cxn modelId="{6EA3EEAF-A96E-4B6F-A97C-CA8C8A06E910}" type="presOf" srcId="{5BB4113B-1385-4252-97CC-412B740CBEA9}" destId="{9D0A484D-CF6F-450C-8BE2-97CFC05DFCA6}" srcOrd="0" destOrd="0" presId="urn:microsoft.com/office/officeart/2005/8/layout/vList2"/>
    <dgm:cxn modelId="{98757FFB-13A4-4860-B236-FAE94C439D20}" srcId="{5BB4113B-1385-4252-97CC-412B740CBEA9}" destId="{A39FAFE6-DE6E-4A35-84FC-C2BB215E6160}" srcOrd="0" destOrd="0" parTransId="{BB957AAF-BBB6-4C3A-B1C0-094D69043FEB}" sibTransId="{E700F753-3470-4B9C-8384-7A4909CD4DB8}"/>
    <dgm:cxn modelId="{B501996A-8530-4531-A773-FB038AEFD704}" type="presParOf" srcId="{9D0A484D-CF6F-450C-8BE2-97CFC05DFCA6}" destId="{7EFBD19F-7C12-468B-A279-41B24B1403B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BD19F-7C12-468B-A279-41B24B1403B5}">
      <dsp:nvSpPr>
        <dsp:cNvPr id="0" name=""/>
        <dsp:cNvSpPr/>
      </dsp:nvSpPr>
      <dsp:spPr>
        <a:xfrm>
          <a:off x="0" y="414303"/>
          <a:ext cx="3025303" cy="47174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rtl="0">
            <a:lnSpc>
              <a:spcPct val="90000"/>
            </a:lnSpc>
            <a:spcBef>
              <a:spcPct val="0"/>
            </a:spcBef>
            <a:spcAft>
              <a:spcPct val="35000"/>
            </a:spcAft>
            <a:buNone/>
          </a:pPr>
          <a:r>
            <a:rPr lang="en-US" sz="5600" kern="1200" dirty="0"/>
            <a:t>• </a:t>
          </a:r>
          <a:r>
            <a:rPr lang="en-US" sz="5600" kern="1200" dirty="0">
              <a:latin typeface="Calibri Light" panose="020F0302020204030204"/>
            </a:rPr>
            <a:t>map</a:t>
          </a:r>
          <a:r>
            <a:rPr lang="en-US" sz="5600" kern="1200" dirty="0"/>
            <a:t> </a:t>
          </a:r>
          <a:r>
            <a:rPr lang="en-US" sz="5600" kern="1200" dirty="0">
              <a:latin typeface="Calibri Light" panose="020F0302020204030204"/>
            </a:rPr>
            <a:t>your practice and writing </a:t>
          </a:r>
          <a:endParaRPr lang="en-US" sz="5600" kern="1200" dirty="0"/>
        </a:p>
      </dsp:txBody>
      <dsp:txXfrm>
        <a:off x="147683" y="561986"/>
        <a:ext cx="2729937" cy="44220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r>
              <a:rPr lang="en-US"/>
              <a:t>Post-humanism workshop ​(session 2) Nov 2022</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r>
              <a:rPr lang="en-US"/>
              <a:t>Post-humanism workshop ​(session 2) Nov 2022</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r>
              <a:rPr lang="en-US"/>
              <a:t>Post-humanism workshop ​(session 2) Nov 2022</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dirty="0"/>
          </a:p>
        </p:txBody>
      </p:sp>
      <p:sp>
        <p:nvSpPr>
          <p:cNvPr id="5" name="Footer Placeholder 4"/>
          <p:cNvSpPr>
            <a:spLocks noGrp="1"/>
          </p:cNvSpPr>
          <p:nvPr>
            <p:ph type="ftr" sz="quarter" idx="11"/>
          </p:nvPr>
        </p:nvSpPr>
        <p:spPr/>
        <p:txBody>
          <a:bodyPr/>
          <a:lstStyle/>
          <a:p>
            <a:r>
              <a:rPr lang="en-US" dirty="0"/>
              <a:t>Post-humanism workshop ​(session 2) Nov 2022</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0665506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dirty="0"/>
          </a:p>
        </p:txBody>
      </p:sp>
      <p:sp>
        <p:nvSpPr>
          <p:cNvPr id="5" name="Footer Placeholder 4"/>
          <p:cNvSpPr>
            <a:spLocks noGrp="1"/>
          </p:cNvSpPr>
          <p:nvPr>
            <p:ph type="ftr" sz="quarter" idx="11"/>
          </p:nvPr>
        </p:nvSpPr>
        <p:spPr/>
        <p:txBody>
          <a:bodyPr/>
          <a:lstStyle/>
          <a:p>
            <a:r>
              <a:rPr lang="en-US" dirty="0"/>
              <a:t>Post-humanism workshop ​(session 2) Nov 2022</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7330767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dirty="0"/>
          </a:p>
        </p:txBody>
      </p:sp>
      <p:sp>
        <p:nvSpPr>
          <p:cNvPr id="5" name="Footer Placeholder 4"/>
          <p:cNvSpPr>
            <a:spLocks noGrp="1"/>
          </p:cNvSpPr>
          <p:nvPr>
            <p:ph type="ftr" sz="quarter" idx="11"/>
          </p:nvPr>
        </p:nvSpPr>
        <p:spPr/>
        <p:txBody>
          <a:bodyPr/>
          <a:lstStyle/>
          <a:p>
            <a:r>
              <a:rPr lang="en-US" dirty="0"/>
              <a:t>Post-humanism workshop ​(session 2) Nov 2022</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805357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1/12/2024</a:t>
            </a:fld>
            <a:endParaRPr lang="en-US" dirty="0"/>
          </a:p>
        </p:txBody>
      </p:sp>
      <p:sp>
        <p:nvSpPr>
          <p:cNvPr id="6" name="Footer Placeholder 5"/>
          <p:cNvSpPr>
            <a:spLocks noGrp="1"/>
          </p:cNvSpPr>
          <p:nvPr>
            <p:ph type="ftr" sz="quarter" idx="11"/>
          </p:nvPr>
        </p:nvSpPr>
        <p:spPr/>
        <p:txBody>
          <a:bodyPr/>
          <a:lstStyle/>
          <a:p>
            <a:r>
              <a:rPr lang="en-US" dirty="0"/>
              <a:t>Post-humanism workshop ​(session 2) Nov 2022</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3540111"/>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1/12/2024</a:t>
            </a:fld>
            <a:endParaRPr lang="en-US" dirty="0"/>
          </a:p>
        </p:txBody>
      </p:sp>
      <p:sp>
        <p:nvSpPr>
          <p:cNvPr id="8" name="Footer Placeholder 7"/>
          <p:cNvSpPr>
            <a:spLocks noGrp="1"/>
          </p:cNvSpPr>
          <p:nvPr>
            <p:ph type="ftr" sz="quarter" idx="11"/>
          </p:nvPr>
        </p:nvSpPr>
        <p:spPr/>
        <p:txBody>
          <a:bodyPr/>
          <a:lstStyle/>
          <a:p>
            <a:r>
              <a:rPr lang="en-US" dirty="0"/>
              <a:t>Post-humanism workshop ​(session 2) Nov 2022</a:t>
            </a: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25187706"/>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1/12/2024</a:t>
            </a:fld>
            <a:endParaRPr lang="en-US" dirty="0"/>
          </a:p>
        </p:txBody>
      </p:sp>
      <p:sp>
        <p:nvSpPr>
          <p:cNvPr id="4" name="Footer Placeholder 3"/>
          <p:cNvSpPr>
            <a:spLocks noGrp="1"/>
          </p:cNvSpPr>
          <p:nvPr>
            <p:ph type="ftr" sz="quarter" idx="11"/>
          </p:nvPr>
        </p:nvSpPr>
        <p:spPr/>
        <p:txBody>
          <a:bodyPr/>
          <a:lstStyle/>
          <a:p>
            <a:r>
              <a:rPr lang="en-US" dirty="0"/>
              <a:t>Post-humanism workshop ​(session 2) Nov 2022</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84253961"/>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1/12/2024</a:t>
            </a:fld>
            <a:endParaRPr lang="en-US" dirty="0"/>
          </a:p>
        </p:txBody>
      </p:sp>
      <p:sp>
        <p:nvSpPr>
          <p:cNvPr id="3" name="Footer Placeholder 2"/>
          <p:cNvSpPr>
            <a:spLocks noGrp="1"/>
          </p:cNvSpPr>
          <p:nvPr>
            <p:ph type="ftr" sz="quarter" idx="11"/>
          </p:nvPr>
        </p:nvSpPr>
        <p:spPr/>
        <p:txBody>
          <a:bodyPr/>
          <a:lstStyle/>
          <a:p>
            <a:r>
              <a:rPr lang="en-US" dirty="0"/>
              <a:t>Post-humanism workshop ​(session 2) Nov 2022</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77971296"/>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1/12/2024</a:t>
            </a:fld>
            <a:endParaRPr lang="en-US" dirty="0"/>
          </a:p>
        </p:txBody>
      </p:sp>
      <p:sp>
        <p:nvSpPr>
          <p:cNvPr id="6" name="Footer Placeholder 5"/>
          <p:cNvSpPr>
            <a:spLocks noGrp="1"/>
          </p:cNvSpPr>
          <p:nvPr>
            <p:ph type="ftr" sz="quarter" idx="11"/>
          </p:nvPr>
        </p:nvSpPr>
        <p:spPr/>
        <p:txBody>
          <a:bodyPr/>
          <a:lstStyle/>
          <a:p>
            <a:r>
              <a:rPr lang="en-US" dirty="0"/>
              <a:t>Post-humanism workshop ​(session 2) Nov 2022</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94799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r>
              <a:rPr lang="en-US"/>
              <a:t>Post-humanism workshop ​(session 2) Nov 2022</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1/12/2024</a:t>
            </a:fld>
            <a:endParaRPr lang="en-US" dirty="0"/>
          </a:p>
        </p:txBody>
      </p:sp>
      <p:sp>
        <p:nvSpPr>
          <p:cNvPr id="6" name="Footer Placeholder 5"/>
          <p:cNvSpPr>
            <a:spLocks noGrp="1"/>
          </p:cNvSpPr>
          <p:nvPr>
            <p:ph type="ftr" sz="quarter" idx="11"/>
          </p:nvPr>
        </p:nvSpPr>
        <p:spPr/>
        <p:txBody>
          <a:bodyPr/>
          <a:lstStyle/>
          <a:p>
            <a:r>
              <a:rPr lang="en-US" dirty="0"/>
              <a:t>Post-humanism workshop ​(session 2) Nov 2022</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09791764"/>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dirty="0"/>
          </a:p>
        </p:txBody>
      </p:sp>
      <p:sp>
        <p:nvSpPr>
          <p:cNvPr id="5" name="Footer Placeholder 4"/>
          <p:cNvSpPr>
            <a:spLocks noGrp="1"/>
          </p:cNvSpPr>
          <p:nvPr>
            <p:ph type="ftr" sz="quarter" idx="11"/>
          </p:nvPr>
        </p:nvSpPr>
        <p:spPr/>
        <p:txBody>
          <a:bodyPr/>
          <a:lstStyle/>
          <a:p>
            <a:r>
              <a:rPr lang="en-US" dirty="0"/>
              <a:t>Post-humanism workshop ​(session 2) Nov 2022</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0476241"/>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1/12/2024</a:t>
            </a:fld>
            <a:endParaRPr lang="en-US" dirty="0"/>
          </a:p>
        </p:txBody>
      </p:sp>
      <p:sp>
        <p:nvSpPr>
          <p:cNvPr id="5" name="Footer Placeholder 4"/>
          <p:cNvSpPr>
            <a:spLocks noGrp="1"/>
          </p:cNvSpPr>
          <p:nvPr>
            <p:ph type="ftr" sz="quarter" idx="11"/>
          </p:nvPr>
        </p:nvSpPr>
        <p:spPr/>
        <p:txBody>
          <a:bodyPr/>
          <a:lstStyle/>
          <a:p>
            <a:r>
              <a:rPr lang="en-US" dirty="0"/>
              <a:t>Post-humanism workshop ​(session 2) Nov 2022</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22371"/>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r>
              <a:rPr lang="en-US"/>
              <a:t>Post-humanism workshop ​(session 2) Nov 2022</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1/12/2024</a:t>
            </a:fld>
            <a:endParaRPr lang="en-US"/>
          </a:p>
        </p:txBody>
      </p:sp>
      <p:sp>
        <p:nvSpPr>
          <p:cNvPr id="6" name="Footer Placeholder 5"/>
          <p:cNvSpPr>
            <a:spLocks noGrp="1"/>
          </p:cNvSpPr>
          <p:nvPr>
            <p:ph type="ftr" sz="quarter" idx="11"/>
          </p:nvPr>
        </p:nvSpPr>
        <p:spPr/>
        <p:txBody>
          <a:bodyPr/>
          <a:lstStyle/>
          <a:p>
            <a:r>
              <a:rPr lang="en-US"/>
              <a:t>Post-humanism workshop ​(session 2) Nov 2022</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1/12/2024</a:t>
            </a:fld>
            <a:endParaRPr lang="en-US"/>
          </a:p>
        </p:txBody>
      </p:sp>
      <p:sp>
        <p:nvSpPr>
          <p:cNvPr id="8" name="Footer Placeholder 7"/>
          <p:cNvSpPr>
            <a:spLocks noGrp="1"/>
          </p:cNvSpPr>
          <p:nvPr>
            <p:ph type="ftr" sz="quarter" idx="11"/>
          </p:nvPr>
        </p:nvSpPr>
        <p:spPr/>
        <p:txBody>
          <a:bodyPr/>
          <a:lstStyle/>
          <a:p>
            <a:r>
              <a:rPr lang="en-US"/>
              <a:t>Post-humanism workshop ​(session 2) Nov 2022</a:t>
            </a:r>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1/12/2024</a:t>
            </a:fld>
            <a:endParaRPr lang="en-US"/>
          </a:p>
        </p:txBody>
      </p:sp>
      <p:sp>
        <p:nvSpPr>
          <p:cNvPr id="4" name="Footer Placeholder 3"/>
          <p:cNvSpPr>
            <a:spLocks noGrp="1"/>
          </p:cNvSpPr>
          <p:nvPr>
            <p:ph type="ftr" sz="quarter" idx="11"/>
          </p:nvPr>
        </p:nvSpPr>
        <p:spPr/>
        <p:txBody>
          <a:bodyPr/>
          <a:lstStyle/>
          <a:p>
            <a:r>
              <a:rPr lang="en-US"/>
              <a:t>Post-humanism workshop ​(session 2) Nov 2022</a:t>
            </a:r>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1/12/2024</a:t>
            </a:fld>
            <a:endParaRPr lang="en-US"/>
          </a:p>
        </p:txBody>
      </p:sp>
      <p:sp>
        <p:nvSpPr>
          <p:cNvPr id="3" name="Footer Placeholder 2"/>
          <p:cNvSpPr>
            <a:spLocks noGrp="1"/>
          </p:cNvSpPr>
          <p:nvPr>
            <p:ph type="ftr" sz="quarter" idx="11"/>
          </p:nvPr>
        </p:nvSpPr>
        <p:spPr/>
        <p:txBody>
          <a:bodyPr/>
          <a:lstStyle/>
          <a:p>
            <a:r>
              <a:rPr lang="en-US"/>
              <a:t>Post-humanism workshop ​(session 2) Nov 2022</a:t>
            </a:r>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1/12/2024</a:t>
            </a:fld>
            <a:endParaRPr lang="en-US"/>
          </a:p>
        </p:txBody>
      </p:sp>
      <p:sp>
        <p:nvSpPr>
          <p:cNvPr id="6" name="Footer Placeholder 5"/>
          <p:cNvSpPr>
            <a:spLocks noGrp="1"/>
          </p:cNvSpPr>
          <p:nvPr>
            <p:ph type="ftr" sz="quarter" idx="11"/>
          </p:nvPr>
        </p:nvSpPr>
        <p:spPr/>
        <p:txBody>
          <a:bodyPr/>
          <a:lstStyle/>
          <a:p>
            <a:r>
              <a:rPr lang="en-US"/>
              <a:t>Post-humanism workshop ​(session 2) Nov 2022</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1/12/2024</a:t>
            </a:fld>
            <a:endParaRPr lang="en-US"/>
          </a:p>
        </p:txBody>
      </p:sp>
      <p:sp>
        <p:nvSpPr>
          <p:cNvPr id="6" name="Footer Placeholder 5"/>
          <p:cNvSpPr>
            <a:spLocks noGrp="1"/>
          </p:cNvSpPr>
          <p:nvPr>
            <p:ph type="ftr" sz="quarter" idx="11"/>
          </p:nvPr>
        </p:nvSpPr>
        <p:spPr/>
        <p:txBody>
          <a:bodyPr/>
          <a:lstStyle/>
          <a:p>
            <a:r>
              <a:rPr lang="en-US"/>
              <a:t>Post-humanism workshop ​(session 2) Nov 2022</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Post-humanism workshop ​(session 2) Nov 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Post-humanism workshop ​(session 2) Nov 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42919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grass, tree, outdoor, plant&#10;&#10;Description automatically generated">
            <a:extLst>
              <a:ext uri="{FF2B5EF4-FFF2-40B4-BE49-F238E27FC236}">
                <a16:creationId xmlns:a16="http://schemas.microsoft.com/office/drawing/2014/main" id="{10910B2A-AC3F-1530-DA92-1E81F7A4AB2A}"/>
              </a:ext>
            </a:extLst>
          </p:cNvPr>
          <p:cNvPicPr>
            <a:picLocks noChangeAspect="1"/>
          </p:cNvPicPr>
          <p:nvPr/>
        </p:nvPicPr>
        <p:blipFill rotWithShape="1">
          <a:blip r:embed="rId2"/>
          <a:srcRect t="15730"/>
          <a:stretch/>
        </p:blipFill>
        <p:spPr>
          <a:xfrm>
            <a:off x="-3047" y="10"/>
            <a:ext cx="12191999" cy="6857990"/>
          </a:xfrm>
          <a:prstGeom prst="rect">
            <a:avLst/>
          </a:prstGeom>
        </p:spPr>
      </p:pic>
      <p:sp>
        <p:nvSpPr>
          <p:cNvPr id="7"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B05044-077B-98A1-194A-8C215A0BBD1E}"/>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cs typeface="Calibri Light"/>
              </a:rPr>
              <a:t>Writing  workshop</a:t>
            </a:r>
            <a:endParaRPr lang="en-US" dirty="0"/>
          </a:p>
        </p:txBody>
      </p:sp>
      <p:sp>
        <p:nvSpPr>
          <p:cNvPr id="3" name="Subtitle 2">
            <a:extLst>
              <a:ext uri="{FF2B5EF4-FFF2-40B4-BE49-F238E27FC236}">
                <a16:creationId xmlns:a16="http://schemas.microsoft.com/office/drawing/2014/main" id="{689CA44D-13A0-4CE9-5058-F4EAEF4C212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endParaRPr lang="en-US" dirty="0">
              <a:solidFill>
                <a:srgbClr val="FFFFFF"/>
              </a:solidFill>
              <a:ea typeface="+mn-lt"/>
              <a:cs typeface="+mn-lt"/>
            </a:endParaRPr>
          </a:p>
          <a:p>
            <a:endParaRPr lang="en-US" dirty="0">
              <a:solidFill>
                <a:srgbClr val="FFFFFF"/>
              </a:solidFill>
              <a:cs typeface="Calibri"/>
            </a:endParaRPr>
          </a:p>
        </p:txBody>
      </p:sp>
      <p:sp>
        <p:nvSpPr>
          <p:cNvPr id="5" name="TextBox 4">
            <a:extLst>
              <a:ext uri="{FF2B5EF4-FFF2-40B4-BE49-F238E27FC236}">
                <a16:creationId xmlns:a16="http://schemas.microsoft.com/office/drawing/2014/main" id="{CCC97E93-45F1-FDAA-8E3C-C0CC2AD3570E}"/>
              </a:ext>
            </a:extLst>
          </p:cNvPr>
          <p:cNvSpPr txBox="1"/>
          <p:nvPr/>
        </p:nvSpPr>
        <p:spPr>
          <a:xfrm>
            <a:off x="6935498" y="6408795"/>
            <a:ext cx="51821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bg1"/>
                </a:solidFill>
                <a:cs typeface="Calibri"/>
              </a:rPr>
              <a:t>Merz barn Residency, Ana Carolina Rodrigues, 2017</a:t>
            </a:r>
          </a:p>
        </p:txBody>
      </p:sp>
    </p:spTree>
    <p:extLst>
      <p:ext uri="{BB962C8B-B14F-4D97-AF65-F5344CB8AC3E}">
        <p14:creationId xmlns:p14="http://schemas.microsoft.com/office/powerpoint/2010/main" val="1968999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ceiling, floor, indoor, blue&#10;&#10;Description automatically generated">
            <a:extLst>
              <a:ext uri="{FF2B5EF4-FFF2-40B4-BE49-F238E27FC236}">
                <a16:creationId xmlns:a16="http://schemas.microsoft.com/office/drawing/2014/main" id="{A19E2AEA-381A-D3BD-DF69-D6806BDB498C}"/>
              </a:ext>
            </a:extLst>
          </p:cNvPr>
          <p:cNvPicPr>
            <a:picLocks noGrp="1" noChangeAspect="1"/>
          </p:cNvPicPr>
          <p:nvPr>
            <p:ph idx="1"/>
          </p:nvPr>
        </p:nvPicPr>
        <p:blipFill rotWithShape="1">
          <a:blip r:embed="rId2"/>
          <a:srcRect b="807"/>
          <a:stretch/>
        </p:blipFill>
        <p:spPr>
          <a:xfrm>
            <a:off x="2522356" y="10"/>
            <a:ext cx="9669642" cy="6857990"/>
          </a:xfrm>
          <a:prstGeom prst="rect">
            <a:avLst/>
          </a:prstGeom>
        </p:spPr>
      </p:pic>
      <p:sp>
        <p:nvSpPr>
          <p:cNvPr id="14"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5D248247-E9D4-4A39-EB0A-3B22A7EACAB3}"/>
              </a:ext>
            </a:extLst>
          </p:cNvPr>
          <p:cNvSpPr>
            <a:spLocks noGrp="1"/>
          </p:cNvSpPr>
          <p:nvPr/>
        </p:nvSpPr>
        <p:spPr>
          <a:xfrm>
            <a:off x="219974" y="608277"/>
            <a:ext cx="4440415" cy="5568686"/>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000" dirty="0"/>
              <a:t>"´</a:t>
            </a:r>
            <a:r>
              <a:rPr lang="en-US" sz="2000" err="1"/>
              <a:t>Anemine</a:t>
            </a:r>
            <a:r>
              <a:rPr lang="en-US" sz="2000" dirty="0"/>
              <a:t>` is a substance based on ancient and abundant natural properties found in the Amazon. The molecular structure of chlorocruorin (green blood), which comes from annelids found in the rainforest, was synthesized and has been turned into a lacteal green distillate. Enhancing the intensity of human perception the substance’s impact echoes throughout the gallery’s spaces as a simulation of its own effects.</a:t>
            </a:r>
            <a:endParaRPr lang="en-US" sz="2000">
              <a:cs typeface="Calibri"/>
            </a:endParaRPr>
          </a:p>
          <a:p>
            <a:pPr marL="0"/>
            <a:r>
              <a:rPr lang="en-US" sz="2000" dirty="0"/>
              <a:t>The exhibition’s light installation, which runs along the tracks of the gallery’s lighting system, is comprised of pure RGB green and blue projected onto the floor of the main spaces. It renders an artificial ambiance of light radiating through trees and plant leafage, water and skies. The image it produces is like a translation of the aerial view of the rainforest’s green vegetation and the blue water of the Amazon river’s serpentine movement." Pamela Rosenkranz, </a:t>
            </a:r>
            <a:r>
              <a:rPr lang="en-US" sz="2000" err="1"/>
              <a:t>Anemine</a:t>
            </a:r>
            <a:r>
              <a:rPr lang="en-US" sz="2000" dirty="0"/>
              <a:t>, Miguel Abreu Gallery</a:t>
            </a:r>
            <a:br>
              <a:rPr lang="en-US" sz="1100" dirty="0"/>
            </a:br>
            <a:endParaRPr lang="en-US" sz="1100"/>
          </a:p>
          <a:p>
            <a:endParaRPr lang="en-US" sz="1100"/>
          </a:p>
        </p:txBody>
      </p:sp>
      <p:sp>
        <p:nvSpPr>
          <p:cNvPr id="15" name="TextBox 14">
            <a:extLst>
              <a:ext uri="{FF2B5EF4-FFF2-40B4-BE49-F238E27FC236}">
                <a16:creationId xmlns:a16="http://schemas.microsoft.com/office/drawing/2014/main" id="{C22300F2-F103-CA62-F32E-301EE43C51EB}"/>
              </a:ext>
            </a:extLst>
          </p:cNvPr>
          <p:cNvSpPr txBox="1"/>
          <p:nvPr/>
        </p:nvSpPr>
        <p:spPr>
          <a:xfrm>
            <a:off x="9911312" y="6183201"/>
            <a:ext cx="2286000"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100" i="1" dirty="0" err="1">
                <a:solidFill>
                  <a:schemeClr val="bg1"/>
                </a:solidFill>
                <a:ea typeface="+mn-lt"/>
                <a:cs typeface="+mn-lt"/>
              </a:rPr>
              <a:t>Anemine</a:t>
            </a:r>
            <a:endParaRPr lang="en-US" sz="1100" dirty="0" err="1">
              <a:solidFill>
                <a:schemeClr val="bg1"/>
              </a:solidFill>
              <a:cs typeface="Calibri"/>
            </a:endParaRPr>
          </a:p>
          <a:p>
            <a:pPr algn="r"/>
            <a:r>
              <a:rPr lang="en-US" sz="1100" dirty="0">
                <a:solidFill>
                  <a:schemeClr val="bg1"/>
                </a:solidFill>
                <a:ea typeface="+mn-lt"/>
                <a:cs typeface="+mn-lt"/>
              </a:rPr>
              <a:t>Miguel Abreu Gallery, New York, 2016</a:t>
            </a:r>
            <a:endParaRPr lang="en-US" sz="1100" dirty="0">
              <a:solidFill>
                <a:schemeClr val="bg1"/>
              </a:solidFill>
              <a:cs typeface="Calibri"/>
            </a:endParaRPr>
          </a:p>
          <a:p>
            <a:pPr algn="r"/>
            <a:r>
              <a:rPr lang="en-US" sz="1100" dirty="0">
                <a:solidFill>
                  <a:schemeClr val="bg1"/>
                </a:solidFill>
                <a:ea typeface="+mn-lt"/>
                <a:cs typeface="+mn-lt"/>
              </a:rPr>
              <a:t>Installation view</a:t>
            </a:r>
            <a:endParaRPr lang="en-US" sz="1100" dirty="0">
              <a:solidFill>
                <a:schemeClr val="bg1"/>
              </a:solidFill>
              <a:cs typeface="Calibri"/>
            </a:endParaRPr>
          </a:p>
          <a:p>
            <a:pPr algn="l"/>
            <a:endParaRPr lang="en-US" dirty="0">
              <a:cs typeface="Calibri"/>
            </a:endParaRPr>
          </a:p>
        </p:txBody>
      </p:sp>
    </p:spTree>
    <p:extLst>
      <p:ext uri="{BB962C8B-B14F-4D97-AF65-F5344CB8AC3E}">
        <p14:creationId xmlns:p14="http://schemas.microsoft.com/office/powerpoint/2010/main" val="485095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a:extLst>
              <a:ext uri="{FF2B5EF4-FFF2-40B4-BE49-F238E27FC236}">
                <a16:creationId xmlns:a16="http://schemas.microsoft.com/office/drawing/2014/main" id="{998EC472-D831-594D-715A-1DDFEF052E28}"/>
              </a:ext>
            </a:extLst>
          </p:cNvPr>
          <p:cNvPicPr>
            <a:picLocks noGrp="1" noChangeAspect="1"/>
          </p:cNvPicPr>
          <p:nvPr>
            <p:ph idx="1"/>
          </p:nvPr>
        </p:nvPicPr>
        <p:blipFill rotWithShape="1">
          <a:blip r:embed="rId2"/>
          <a:srcRect t="17601" b="3743"/>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6D983EE5-C541-DEFB-1761-97F955E5D211}"/>
              </a:ext>
            </a:extLst>
          </p:cNvPr>
          <p:cNvSpPr txBox="1"/>
          <p:nvPr/>
        </p:nvSpPr>
        <p:spPr>
          <a:xfrm>
            <a:off x="9911312" y="6183201"/>
            <a:ext cx="2286000"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100" i="1">
                <a:solidFill>
                  <a:schemeClr val="bg1"/>
                </a:solidFill>
                <a:ea typeface="+mn-lt"/>
                <a:cs typeface="+mn-lt"/>
              </a:rPr>
              <a:t>Anemine</a:t>
            </a:r>
            <a:endParaRPr lang="en-US" sz="1100">
              <a:solidFill>
                <a:schemeClr val="bg1"/>
              </a:solidFill>
              <a:cs typeface="Calibri"/>
            </a:endParaRPr>
          </a:p>
          <a:p>
            <a:pPr algn="r"/>
            <a:r>
              <a:rPr lang="en-US" sz="1100">
                <a:solidFill>
                  <a:schemeClr val="bg1"/>
                </a:solidFill>
                <a:ea typeface="+mn-lt"/>
                <a:cs typeface="+mn-lt"/>
              </a:rPr>
              <a:t>Miguel Abreu Gallery, New York, 2016</a:t>
            </a:r>
            <a:endParaRPr lang="en-US" sz="1100">
              <a:solidFill>
                <a:schemeClr val="bg1"/>
              </a:solidFill>
              <a:cs typeface="Calibri"/>
            </a:endParaRPr>
          </a:p>
          <a:p>
            <a:pPr algn="r"/>
            <a:r>
              <a:rPr lang="en-US" sz="1100">
                <a:solidFill>
                  <a:schemeClr val="bg1"/>
                </a:solidFill>
                <a:ea typeface="+mn-lt"/>
                <a:cs typeface="+mn-lt"/>
              </a:rPr>
              <a:t>Installation view</a:t>
            </a:r>
            <a:endParaRPr lang="en-US" sz="1100">
              <a:solidFill>
                <a:schemeClr val="bg1"/>
              </a:solidFill>
              <a:cs typeface="Calibri"/>
            </a:endParaRPr>
          </a:p>
          <a:p>
            <a:pPr algn="l"/>
            <a:endParaRPr lang="en-US" dirty="0">
              <a:cs typeface="Calibri"/>
            </a:endParaRPr>
          </a:p>
        </p:txBody>
      </p:sp>
    </p:spTree>
    <p:extLst>
      <p:ext uri="{BB962C8B-B14F-4D97-AF65-F5344CB8AC3E}">
        <p14:creationId xmlns:p14="http://schemas.microsoft.com/office/powerpoint/2010/main" val="3719322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27" name="Rectangle 2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7E6D6-74D7-A078-B400-B0D9777C7F8B}"/>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ea typeface="+mj-lt"/>
                <a:cs typeface="+mj-lt"/>
              </a:rPr>
              <a:t>session aims</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97E8A39B-2939-AE04-0D95-D91ED8DEEF4C}"/>
              </a:ext>
            </a:extLst>
          </p:cNvPr>
          <p:cNvGraphicFramePr>
            <a:graphicFrameLocks noGrp="1"/>
          </p:cNvGraphicFramePr>
          <p:nvPr>
            <p:ph idx="1"/>
            <p:extLst>
              <p:ext uri="{D42A27DB-BD31-4B8C-83A1-F6EECF244321}">
                <p14:modId xmlns:p14="http://schemas.microsoft.com/office/powerpoint/2010/main" val="3375213689"/>
              </p:ext>
            </p:extLst>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13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AC19-D6FF-5245-86B3-697321C1E34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DAE4084-4081-B05D-F109-8817C8BF5A0A}"/>
              </a:ext>
            </a:extLst>
          </p:cNvPr>
          <p:cNvSpPr>
            <a:spLocks noGrp="1"/>
          </p:cNvSpPr>
          <p:nvPr>
            <p:ph idx="1"/>
          </p:nvPr>
        </p:nvSpPr>
        <p:spPr/>
        <p:txBody>
          <a:bodyPr vert="horz" lIns="91440" tIns="45720" rIns="91440" bIns="45720" rtlCol="0" anchor="t">
            <a:normAutofit/>
          </a:bodyPr>
          <a:lstStyle/>
          <a:p>
            <a:r>
              <a:rPr lang="en-US" dirty="0">
                <a:cs typeface="Calibri"/>
              </a:rPr>
              <a:t>I am interested ...themes, ideas.</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49734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D117-033F-3D9A-5227-A372E4CF6D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2D5D2D-9651-16E3-7137-C624242DDB82}"/>
              </a:ext>
            </a:extLst>
          </p:cNvPr>
          <p:cNvSpPr>
            <a:spLocks noGrp="1"/>
          </p:cNvSpPr>
          <p:nvPr>
            <p:ph idx="1"/>
          </p:nvPr>
        </p:nvSpPr>
        <p:spPr/>
        <p:txBody>
          <a:bodyPr vert="horz" lIns="91440" tIns="45720" rIns="91440" bIns="45720" rtlCol="0" anchor="t">
            <a:normAutofit/>
          </a:bodyPr>
          <a:lstStyle/>
          <a:p>
            <a:r>
              <a:rPr lang="en-US" dirty="0">
                <a:ea typeface="+mn-lt"/>
                <a:cs typeface="+mn-lt"/>
              </a:rPr>
              <a:t>Why... because (personal story)...</a:t>
            </a:r>
            <a:endParaRPr lang="en-US" dirty="0"/>
          </a:p>
        </p:txBody>
      </p:sp>
    </p:spTree>
    <p:extLst>
      <p:ext uri="{BB962C8B-B14F-4D97-AF65-F5344CB8AC3E}">
        <p14:creationId xmlns:p14="http://schemas.microsoft.com/office/powerpoint/2010/main" val="98912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DCCA3-DA41-F25D-8291-638F2EFECE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A63A6F-9805-F1F1-D550-686298973252}"/>
              </a:ext>
            </a:extLst>
          </p:cNvPr>
          <p:cNvSpPr>
            <a:spLocks noGrp="1"/>
          </p:cNvSpPr>
          <p:nvPr>
            <p:ph idx="1"/>
          </p:nvPr>
        </p:nvSpPr>
        <p:spPr/>
        <p:txBody>
          <a:bodyPr vert="horz" lIns="91440" tIns="45720" rIns="91440" bIns="45720" rtlCol="0" anchor="t">
            <a:normAutofit/>
          </a:bodyPr>
          <a:lstStyle/>
          <a:p>
            <a:r>
              <a:rPr lang="en-US" dirty="0">
                <a:ea typeface="+mn-lt"/>
                <a:cs typeface="+mn-lt"/>
              </a:rPr>
              <a:t>I am making/ creating... drawings, objects, formats, performances, sculptures</a:t>
            </a:r>
            <a:endParaRPr lang="en-US" dirty="0"/>
          </a:p>
        </p:txBody>
      </p:sp>
    </p:spTree>
    <p:extLst>
      <p:ext uri="{BB962C8B-B14F-4D97-AF65-F5344CB8AC3E}">
        <p14:creationId xmlns:p14="http://schemas.microsoft.com/office/powerpoint/2010/main" val="1597148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0F7A-7335-5D5B-DA49-ABE5BBE716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42B43B-EC26-8BD3-A70B-89817D9DA252}"/>
              </a:ext>
            </a:extLst>
          </p:cNvPr>
          <p:cNvSpPr>
            <a:spLocks noGrp="1"/>
          </p:cNvSpPr>
          <p:nvPr>
            <p:ph idx="1"/>
          </p:nvPr>
        </p:nvSpPr>
        <p:spPr/>
        <p:txBody>
          <a:bodyPr vert="horz" lIns="91440" tIns="45720" rIns="91440" bIns="45720" rtlCol="0" anchor="t">
            <a:normAutofit/>
          </a:bodyPr>
          <a:lstStyle/>
          <a:p>
            <a:r>
              <a:rPr lang="en-US" dirty="0">
                <a:ea typeface="+mn-lt"/>
                <a:cs typeface="+mn-lt"/>
              </a:rPr>
              <a:t>In my writing I am exploring </a:t>
            </a:r>
            <a:r>
              <a:rPr lang="en-US" dirty="0">
                <a:latin typeface="Calibri"/>
                <a:cs typeface="Calibri"/>
              </a:rPr>
              <a:t>… </a:t>
            </a:r>
            <a:r>
              <a:rPr lang="en-US" dirty="0">
                <a:latin typeface="Calibri"/>
                <a:ea typeface="Calibri"/>
                <a:cs typeface="Times"/>
              </a:rPr>
              <a:t>( art works or practices, texts &lt;theoretical, art criticism and/or literary&gt;, objects and any other relevant cultural phenomena that might include, for example, film or music)</a:t>
            </a:r>
            <a:endParaRPr lang="en-US" dirty="0">
              <a:latin typeface="Calibri"/>
              <a:ea typeface="Calibri"/>
              <a:cs typeface="Calibri"/>
            </a:endParaRPr>
          </a:p>
          <a:p>
            <a:endParaRPr lang="en-US" dirty="0">
              <a:cs typeface="Calibri"/>
            </a:endParaRPr>
          </a:p>
        </p:txBody>
      </p:sp>
    </p:spTree>
    <p:extLst>
      <p:ext uri="{BB962C8B-B14F-4D97-AF65-F5344CB8AC3E}">
        <p14:creationId xmlns:p14="http://schemas.microsoft.com/office/powerpoint/2010/main" val="3563768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F2798-FC86-C15F-5082-9B752965FC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4CE679-1951-3F7D-9236-B949814F41A6}"/>
              </a:ext>
            </a:extLst>
          </p:cNvPr>
          <p:cNvSpPr>
            <a:spLocks noGrp="1"/>
          </p:cNvSpPr>
          <p:nvPr>
            <p:ph idx="1"/>
          </p:nvPr>
        </p:nvSpPr>
        <p:spPr/>
        <p:txBody>
          <a:bodyPr vert="horz" lIns="91440" tIns="45720" rIns="91440" bIns="45720" rtlCol="0" anchor="t">
            <a:normAutofit/>
          </a:bodyPr>
          <a:lstStyle/>
          <a:p>
            <a:r>
              <a:rPr lang="en-US" dirty="0">
                <a:ea typeface="+mn-lt"/>
                <a:cs typeface="+mn-lt"/>
              </a:rPr>
              <a:t>I will definitely want to include in my writing … ( </a:t>
            </a:r>
            <a:r>
              <a:rPr lang="en-US" dirty="0">
                <a:latin typeface="Calibri"/>
                <a:ea typeface="+mn-lt"/>
                <a:cs typeface="Times"/>
              </a:rPr>
              <a:t>a work seen in an exhibition or elsewhere sited, an event experienced, or an original text read rather than a secondary interpretation by someone else)</a:t>
            </a:r>
            <a:r>
              <a:rPr lang="en-US" dirty="0">
                <a:ea typeface="+mn-lt"/>
                <a:cs typeface="+mn-lt"/>
              </a:rPr>
              <a:t> </a:t>
            </a:r>
          </a:p>
          <a:p>
            <a:endParaRPr lang="en-US" dirty="0">
              <a:cs typeface="Calibri"/>
            </a:endParaRPr>
          </a:p>
        </p:txBody>
      </p:sp>
    </p:spTree>
    <p:extLst>
      <p:ext uri="{BB962C8B-B14F-4D97-AF65-F5344CB8AC3E}">
        <p14:creationId xmlns:p14="http://schemas.microsoft.com/office/powerpoint/2010/main" val="4232657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6FE0B-C125-E096-F823-6F41B7A4AAA1}"/>
              </a:ext>
            </a:extLst>
          </p:cNvPr>
          <p:cNvSpPr>
            <a:spLocks noGrp="1"/>
          </p:cNvSpPr>
          <p:nvPr>
            <p:ph idx="1"/>
          </p:nvPr>
        </p:nvSpPr>
        <p:spPr/>
        <p:txBody>
          <a:bodyPr vert="horz" lIns="91440" tIns="45720" rIns="91440" bIns="45720" rtlCol="0" anchor="t">
            <a:normAutofit/>
          </a:bodyPr>
          <a:lstStyle/>
          <a:p>
            <a:r>
              <a:rPr lang="en-US" dirty="0">
                <a:ea typeface="+mn-lt"/>
                <a:cs typeface="+mn-lt"/>
              </a:rPr>
              <a:t>So, I can explore ... (concepts, questions that your work raise to you that are related to)</a:t>
            </a:r>
            <a:endParaRPr lang="en-US" dirty="0"/>
          </a:p>
        </p:txBody>
      </p:sp>
    </p:spTree>
    <p:extLst>
      <p:ext uri="{BB962C8B-B14F-4D97-AF65-F5344CB8AC3E}">
        <p14:creationId xmlns:p14="http://schemas.microsoft.com/office/powerpoint/2010/main" val="2480701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D535B10C-DD01-DA72-2141-90AFB52BDC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95B8D7-BF99-1EE6-54AF-88076CF0AE58}"/>
              </a:ext>
            </a:extLst>
          </p:cNvPr>
          <p:cNvSpPr>
            <a:spLocks noGrp="1"/>
          </p:cNvSpPr>
          <p:nvPr>
            <p:ph idx="1"/>
          </p:nvPr>
        </p:nvSpPr>
        <p:spPr>
          <a:xfrm>
            <a:off x="838200" y="431022"/>
            <a:ext cx="10515600" cy="5745941"/>
          </a:xfrm>
        </p:spPr>
        <p:txBody>
          <a:bodyPr vert="horz" lIns="91440" tIns="45720" rIns="91440" bIns="45720" rtlCol="0" anchor="t">
            <a:noAutofit/>
          </a:bodyPr>
          <a:lstStyle/>
          <a:p>
            <a:r>
              <a:rPr lang="en-US" sz="2400" dirty="0">
                <a:latin typeface="Calibri"/>
                <a:ea typeface="+mn-lt"/>
                <a:cs typeface="+mn-lt"/>
              </a:rPr>
              <a:t>I am interested ...themes, ideas.</a:t>
            </a:r>
          </a:p>
          <a:p>
            <a:r>
              <a:rPr lang="en-US" sz="2400" dirty="0">
                <a:latin typeface="Calibri"/>
                <a:ea typeface="+mn-lt"/>
                <a:cs typeface="+mn-lt"/>
              </a:rPr>
              <a:t>Why... because (personal story)</a:t>
            </a:r>
          </a:p>
          <a:p>
            <a:r>
              <a:rPr lang="en-US" sz="2400" dirty="0">
                <a:latin typeface="Calibri"/>
                <a:ea typeface="+mn-lt"/>
                <a:cs typeface="+mn-lt"/>
              </a:rPr>
              <a:t>I am making/ creating... drawings, objects, formats, performances, sculptures</a:t>
            </a:r>
          </a:p>
          <a:p>
            <a:r>
              <a:rPr lang="en-US" sz="2400" dirty="0">
                <a:latin typeface="Calibri"/>
                <a:ea typeface="+mn-lt"/>
                <a:cs typeface="+mn-lt"/>
              </a:rPr>
              <a:t>In my writing I am exploring … </a:t>
            </a:r>
            <a:r>
              <a:rPr lang="en-US" sz="2400" dirty="0">
                <a:latin typeface="Calibri"/>
                <a:ea typeface="+mn-lt"/>
                <a:cs typeface="Times"/>
              </a:rPr>
              <a:t>( art works or practices, texts &lt;theoretical, art criticism and/or literary&gt;, objects and any other relevant cultural phenomena that might include, for example, film or music)</a:t>
            </a:r>
          </a:p>
          <a:p>
            <a:r>
              <a:rPr lang="en-US" sz="2400" dirty="0">
                <a:latin typeface="Calibri"/>
                <a:ea typeface="+mn-lt"/>
                <a:cs typeface="Calibri"/>
              </a:rPr>
              <a:t>I will definitely want to include in my writing … ( </a:t>
            </a:r>
            <a:r>
              <a:rPr lang="en-US" sz="2400" dirty="0">
                <a:latin typeface="Calibri"/>
                <a:ea typeface="+mn-lt"/>
                <a:cs typeface="Times"/>
              </a:rPr>
              <a:t>a work seen in an exhibition or elsewhere sited, an event experienced, or an original text read rather than a secondary interpretation by someone else)</a:t>
            </a:r>
            <a:r>
              <a:rPr lang="en-US" sz="2400" dirty="0">
                <a:latin typeface="Calibri"/>
                <a:ea typeface="+mn-lt"/>
                <a:cs typeface="Calibri"/>
              </a:rPr>
              <a:t> </a:t>
            </a:r>
          </a:p>
          <a:p>
            <a:r>
              <a:rPr lang="en-US" sz="2400" dirty="0">
                <a:latin typeface="Calibri"/>
                <a:ea typeface="+mn-lt"/>
                <a:cs typeface="Calibri"/>
              </a:rPr>
              <a:t>So, I can explore ... (concepts, questions that your work raise to you that are related to)</a:t>
            </a:r>
          </a:p>
          <a:p>
            <a:endParaRPr lang="en-US" sz="4000" dirty="0">
              <a:latin typeface="Calibri"/>
              <a:ea typeface="+mn-lt"/>
              <a:cs typeface="Calibri"/>
            </a:endParaRPr>
          </a:p>
          <a:p>
            <a:endParaRPr lang="en-US" sz="4000" dirty="0">
              <a:latin typeface="Calibri"/>
              <a:ea typeface="+mn-lt"/>
              <a:cs typeface="Calibri"/>
            </a:endParaRPr>
          </a:p>
          <a:p>
            <a:endParaRPr lang="en-US" sz="3000" dirty="0">
              <a:latin typeface="Times"/>
              <a:ea typeface="+mn-lt"/>
              <a:cs typeface="Times"/>
            </a:endParaRPr>
          </a:p>
          <a:p>
            <a:endParaRPr lang="en-US" dirty="0">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a:p>
            <a:endParaRPr lang="en-US">
              <a:ea typeface="Calibri"/>
              <a:cs typeface="Calibri"/>
            </a:endParaRPr>
          </a:p>
        </p:txBody>
      </p:sp>
    </p:spTree>
    <p:extLst>
      <p:ext uri="{BB962C8B-B14F-4D97-AF65-F5344CB8AC3E}">
        <p14:creationId xmlns:p14="http://schemas.microsoft.com/office/powerpoint/2010/main" val="127599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cs typeface="Calibri Light"/>
              </a:rPr>
              <a:t>Icebreaker</a:t>
            </a:r>
            <a:br>
              <a:rPr lang="en-US" dirty="0">
                <a:cs typeface="Calibri Light"/>
              </a:rPr>
            </a:br>
            <a:r>
              <a:rPr lang="en-US" dirty="0">
                <a:cs typeface="Calibri Light"/>
              </a:rPr>
              <a:t>write without stopping for 5 min</a:t>
            </a:r>
            <a:br>
              <a:rPr lang="en-US" dirty="0">
                <a:cs typeface="Calibri Light"/>
              </a:rPr>
            </a:br>
            <a:endParaRPr lang="en-US" dirty="0"/>
          </a:p>
        </p:txBody>
      </p:sp>
      <p:sp>
        <p:nvSpPr>
          <p:cNvPr id="3" name="Subtitle 2"/>
          <p:cNvSpPr>
            <a:spLocks noGrp="1"/>
          </p:cNvSpPr>
          <p:nvPr>
            <p:ph type="subTitle" idx="1"/>
          </p:nvPr>
        </p:nvSpPr>
        <p:spPr>
          <a:xfrm>
            <a:off x="1524000" y="3602038"/>
            <a:ext cx="9144000" cy="2777195"/>
          </a:xfrm>
        </p:spPr>
        <p:txBody>
          <a:bodyPr vert="horz" lIns="91440" tIns="45720" rIns="91440" bIns="45720" rtlCol="0" anchor="t">
            <a:normAutofit/>
          </a:bodyPr>
          <a:lstStyle/>
          <a:p>
            <a:pPr algn="l"/>
            <a:endParaRPr lang="en-US" sz="1100" dirty="0">
              <a:latin typeface="Calibri Light"/>
              <a:ea typeface="Calibri Light"/>
              <a:cs typeface="Calibri Light"/>
            </a:endParaRPr>
          </a:p>
          <a:p>
            <a:pPr algn="l"/>
            <a:br>
              <a:rPr lang="en-US" sz="5400" dirty="0">
                <a:latin typeface="Calibri Light"/>
                <a:cs typeface="Calibri Light"/>
              </a:rPr>
            </a:br>
            <a:endParaRPr lang="en-US" sz="5400">
              <a:latin typeface="Calibri Light"/>
              <a:cs typeface="Calibri Light"/>
            </a:endParaRPr>
          </a:p>
          <a:p>
            <a:endParaRPr lang="en-US" dirty="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3CDC-2FAD-1CDA-D605-8F6E267D5B58}"/>
              </a:ext>
            </a:extLst>
          </p:cNvPr>
          <p:cNvSpPr>
            <a:spLocks noGrp="1"/>
          </p:cNvSpPr>
          <p:nvPr>
            <p:ph type="ctrTitle"/>
          </p:nvPr>
        </p:nvSpPr>
        <p:spPr/>
        <p:txBody>
          <a:bodyPr vert="horz" lIns="91440" tIns="45720" rIns="91440" bIns="45720" rtlCol="0" anchor="b">
            <a:noAutofit/>
          </a:bodyPr>
          <a:lstStyle/>
          <a:p>
            <a:pPr algn="l"/>
            <a:r>
              <a:rPr lang="en-US" sz="2400" dirty="0">
                <a:cs typeface="Calibri Light"/>
              </a:rPr>
              <a:t>Choose a paragraph from a piece of text </a:t>
            </a:r>
            <a:br>
              <a:rPr lang="en-US" sz="2400" dirty="0">
                <a:cs typeface="Calibri Light"/>
              </a:rPr>
            </a:br>
            <a:r>
              <a:rPr lang="en-US" sz="2400" dirty="0">
                <a:cs typeface="Calibri Light"/>
              </a:rPr>
              <a:t>(it can be a stanza of a poem, </a:t>
            </a:r>
            <a:br>
              <a:rPr lang="en-US" sz="2400" dirty="0">
                <a:cs typeface="Calibri Light"/>
              </a:rPr>
            </a:br>
            <a:r>
              <a:rPr lang="en-US" sz="2400" dirty="0">
                <a:cs typeface="Calibri Light"/>
              </a:rPr>
              <a:t>a chorus of a song, </a:t>
            </a:r>
            <a:br>
              <a:rPr lang="en-US" sz="2400" dirty="0">
                <a:cs typeface="Calibri Light"/>
              </a:rPr>
            </a:br>
            <a:r>
              <a:rPr lang="en-US" sz="2400" dirty="0">
                <a:cs typeface="Calibri Light"/>
              </a:rPr>
              <a:t>a paragraph from book, </a:t>
            </a:r>
            <a:br>
              <a:rPr lang="en-US" sz="2400" dirty="0">
                <a:cs typeface="Calibri Light"/>
              </a:rPr>
            </a:br>
            <a:r>
              <a:rPr lang="en-US" sz="2400" dirty="0">
                <a:cs typeface="Calibri Light"/>
              </a:rPr>
              <a:t>a sentence from a review). </a:t>
            </a:r>
            <a:br>
              <a:rPr lang="en-US" sz="2400" dirty="0">
                <a:cs typeface="Calibri Light"/>
              </a:rPr>
            </a:br>
            <a:r>
              <a:rPr lang="en-US" sz="2400" dirty="0">
                <a:cs typeface="Calibri Light"/>
              </a:rPr>
              <a:t>It can be from a book you are reading now; from an exhibition you saw last week, etc. </a:t>
            </a:r>
          </a:p>
        </p:txBody>
      </p:sp>
      <p:sp>
        <p:nvSpPr>
          <p:cNvPr id="3" name="Subtitle 2">
            <a:extLst>
              <a:ext uri="{FF2B5EF4-FFF2-40B4-BE49-F238E27FC236}">
                <a16:creationId xmlns:a16="http://schemas.microsoft.com/office/drawing/2014/main" id="{BDD2CDF9-FB0E-0EC4-938D-F20FEC360CE7}"/>
              </a:ext>
            </a:extLst>
          </p:cNvPr>
          <p:cNvSpPr>
            <a:spLocks noGrp="1"/>
          </p:cNvSpPr>
          <p:nvPr>
            <p:ph type="subTitle" idx="1"/>
          </p:nvPr>
        </p:nvSpPr>
        <p:spPr>
          <a:xfrm>
            <a:off x="2242868" y="4392793"/>
            <a:ext cx="9144000" cy="1655762"/>
          </a:xfrm>
        </p:spPr>
        <p:txBody>
          <a:bodyPr vert="horz" lIns="91440" tIns="45720" rIns="91440" bIns="45720" rtlCol="0" anchor="t">
            <a:normAutofit/>
          </a:bodyPr>
          <a:lstStyle/>
          <a:p>
            <a:pPr algn="r"/>
            <a:r>
              <a:rPr lang="en-US" dirty="0">
                <a:cs typeface="Calibri"/>
              </a:rPr>
              <a:t>You start by copying exactly what is written and then you continue what´s written in the same style, the same tense with the idea of </a:t>
            </a:r>
            <a:r>
              <a:rPr lang="en-US">
                <a:cs typeface="Calibri"/>
              </a:rPr>
              <a:t>incorporating your interests. </a:t>
            </a:r>
          </a:p>
        </p:txBody>
      </p:sp>
    </p:spTree>
    <p:extLst>
      <p:ext uri="{BB962C8B-B14F-4D97-AF65-F5344CB8AC3E}">
        <p14:creationId xmlns:p14="http://schemas.microsoft.com/office/powerpoint/2010/main" val="4215425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B9D5-EE33-4CDB-885A-473D30C952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D0CC07-5C80-8B58-A222-C120B0DB738F}"/>
              </a:ext>
            </a:extLst>
          </p:cNvPr>
          <p:cNvSpPr>
            <a:spLocks noGrp="1"/>
          </p:cNvSpPr>
          <p:nvPr>
            <p:ph idx="1"/>
          </p:nvPr>
        </p:nvSpPr>
        <p:spPr/>
        <p:txBody>
          <a:bodyPr vert="horz" lIns="91440" tIns="45720" rIns="91440" bIns="45720" rtlCol="0" anchor="t">
            <a:normAutofit/>
          </a:bodyPr>
          <a:lstStyle/>
          <a:p>
            <a:endParaRPr lang="en-US" dirty="0">
              <a:ea typeface="+mn-lt"/>
              <a:cs typeface="+mn-lt"/>
            </a:endParaRPr>
          </a:p>
          <a:p>
            <a:endParaRPr lang="en-US" dirty="0">
              <a:cs typeface="Calibri"/>
            </a:endParaRPr>
          </a:p>
          <a:p>
            <a:r>
              <a:rPr lang="en-US" dirty="0">
                <a:cs typeface="Calibri"/>
              </a:rPr>
              <a:t>Describe a work that you have in your studio? </a:t>
            </a:r>
            <a:endParaRPr lang="en-US">
              <a:ea typeface="Calibri"/>
              <a:cs typeface="Calibri"/>
            </a:endParaRPr>
          </a:p>
        </p:txBody>
      </p:sp>
    </p:spTree>
    <p:extLst>
      <p:ext uri="{BB962C8B-B14F-4D97-AF65-F5344CB8AC3E}">
        <p14:creationId xmlns:p14="http://schemas.microsoft.com/office/powerpoint/2010/main" val="67505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9983D86-38BF-33B3-DB8E-122B58E3C69E}"/>
              </a:ext>
            </a:extLst>
          </p:cNvPr>
          <p:cNvPicPr>
            <a:picLocks noGrp="1" noChangeAspect="1"/>
          </p:cNvPicPr>
          <p:nvPr>
            <p:ph idx="1"/>
          </p:nvPr>
        </p:nvPicPr>
        <p:blipFill rotWithShape="1">
          <a:blip r:embed="rId2"/>
          <a:srcRect l="10114"/>
          <a:stretch/>
        </p:blipFill>
        <p:spPr>
          <a:xfrm>
            <a:off x="3352392"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B766792-1935-83F2-0220-060B59B50822}"/>
              </a:ext>
            </a:extLst>
          </p:cNvPr>
          <p:cNvSpPr txBox="1"/>
          <p:nvPr/>
        </p:nvSpPr>
        <p:spPr>
          <a:xfrm>
            <a:off x="8165" y="1508916"/>
            <a:ext cx="5795224" cy="466804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20000"/>
          </a:bodyPr>
          <a:lstStyle/>
          <a:p>
            <a:pPr indent="-228600">
              <a:lnSpc>
                <a:spcPct val="160000"/>
              </a:lnSpc>
              <a:spcAft>
                <a:spcPts val="600"/>
              </a:spcAft>
              <a:buFont typeface="Arial" panose="020B0604020202020204" pitchFamily="34" charset="0"/>
              <a:buChar char="•"/>
            </a:pPr>
            <a:r>
              <a:rPr lang="en-US" dirty="0"/>
              <a:t>“Corbett refers to herself as a ‘cyborg’ artist"... "for Corbett (her love of sci-fi aside), it refers to anything mechanical that can enhance human life. ‘It came about when I read Donna Haraway’s </a:t>
            </a:r>
            <a:r>
              <a:rPr lang="en-US" i="1" dirty="0"/>
              <a:t>Cyborg Manifesto</a:t>
            </a:r>
            <a:r>
              <a:rPr lang="en-US" dirty="0"/>
              <a:t> (1985). I wanted to use [the book] but with my perspective: a Black woman, queer, disabled and all these other social identities that I have, whether decided or decided for me,’ says the artist, who was born with one arm and without legs. ‘Terminology around disability or anything like that has such a heavy history to it. And it’s something that I don’t necessarily identify with. I would prefer to be called a cyborg.’”</a:t>
            </a:r>
            <a:endParaRPr lang="en-US"/>
          </a:p>
          <a:p>
            <a:pPr indent="-228600">
              <a:lnSpc>
                <a:spcPct val="90000"/>
              </a:lnSpc>
              <a:spcAft>
                <a:spcPts val="600"/>
              </a:spcAft>
              <a:buFont typeface="Arial" panose="020B0604020202020204" pitchFamily="34" charset="0"/>
              <a:buChar char="•"/>
            </a:pPr>
            <a:r>
              <a:rPr lang="en-US" sz="1400" dirty="0"/>
              <a:t>Shawanda Corbett on breaking the </a:t>
            </a:r>
            <a:r>
              <a:rPr lang="en-US" sz="1400" err="1"/>
              <a:t>mould</a:t>
            </a:r>
            <a:r>
              <a:rPr lang="en-US" sz="1400" dirty="0"/>
              <a:t> of ceramic art, Wallpaper</a:t>
            </a:r>
            <a:endParaRPr lang="en-US" sz="1400"/>
          </a:p>
          <a:p>
            <a:pPr indent="-228600">
              <a:lnSpc>
                <a:spcPct val="90000"/>
              </a:lnSpc>
              <a:spcAft>
                <a:spcPts val="600"/>
              </a:spcAft>
              <a:buFont typeface="Arial" panose="020B0604020202020204" pitchFamily="34" charset="0"/>
              <a:buChar char="•"/>
            </a:pPr>
            <a:endParaRPr lang="en-US" sz="1400"/>
          </a:p>
        </p:txBody>
      </p:sp>
      <p:sp>
        <p:nvSpPr>
          <p:cNvPr id="3" name="TextBox 2">
            <a:extLst>
              <a:ext uri="{FF2B5EF4-FFF2-40B4-BE49-F238E27FC236}">
                <a16:creationId xmlns:a16="http://schemas.microsoft.com/office/drawing/2014/main" id="{78B5B302-8865-E09D-9DF6-52AC32AFFC29}"/>
              </a:ext>
            </a:extLst>
          </p:cNvPr>
          <p:cNvSpPr txBox="1"/>
          <p:nvPr/>
        </p:nvSpPr>
        <p:spPr>
          <a:xfrm>
            <a:off x="5357003" y="-5751"/>
            <a:ext cx="68407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spcAft>
                <a:spcPts val="600"/>
              </a:spcAft>
            </a:pPr>
            <a:r>
              <a:rPr lang="en-US" sz="1200" dirty="0">
                <a:solidFill>
                  <a:schemeClr val="bg1"/>
                </a:solidFill>
              </a:rPr>
              <a:t>Evocation</a:t>
            </a:r>
            <a:r>
              <a:rPr lang="en-US" sz="1200" dirty="0">
                <a:solidFill>
                  <a:schemeClr val="bg1"/>
                </a:solidFill>
                <a:ea typeface="+mn-lt"/>
                <a:cs typeface="+mn-lt"/>
              </a:rPr>
              <a:t> of Buked, Shawanda Corbett, 2018, performance commissioned by Deptford X. Photo: Marcia Chandra</a:t>
            </a:r>
            <a:r>
              <a:rPr lang="en-US" sz="1200" dirty="0">
                <a:solidFill>
                  <a:schemeClr val="bg1"/>
                </a:solidFill>
              </a:rPr>
              <a:t>.</a:t>
            </a:r>
            <a:endParaRPr lang="en-US" sz="1200">
              <a:solidFill>
                <a:schemeClr val="bg1"/>
              </a:solidFill>
              <a:cs typeface="Calibri"/>
            </a:endParaRPr>
          </a:p>
        </p:txBody>
      </p:sp>
      <p:sp>
        <p:nvSpPr>
          <p:cNvPr id="5" name="TextBox 4">
            <a:extLst>
              <a:ext uri="{FF2B5EF4-FFF2-40B4-BE49-F238E27FC236}">
                <a16:creationId xmlns:a16="http://schemas.microsoft.com/office/drawing/2014/main" id="{019A4FD1-46FE-C186-1021-C683C0F4478A}"/>
              </a:ext>
            </a:extLst>
          </p:cNvPr>
          <p:cNvSpPr txBox="1"/>
          <p:nvPr/>
        </p:nvSpPr>
        <p:spPr>
          <a:xfrm>
            <a:off x="84364" y="315686"/>
            <a:ext cx="60089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Please take notes on words that are interesting to you</a:t>
            </a:r>
            <a:endParaRPr lang="en-US" dirty="0"/>
          </a:p>
          <a:p>
            <a:pPr algn="l"/>
            <a:endParaRPr lang="en-US"/>
          </a:p>
        </p:txBody>
      </p:sp>
    </p:spTree>
    <p:extLst>
      <p:ext uri="{BB962C8B-B14F-4D97-AF65-F5344CB8AC3E}">
        <p14:creationId xmlns:p14="http://schemas.microsoft.com/office/powerpoint/2010/main" val="3278736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indoor&#10;&#10;Description automatically generated">
            <a:extLst>
              <a:ext uri="{FF2B5EF4-FFF2-40B4-BE49-F238E27FC236}">
                <a16:creationId xmlns:a16="http://schemas.microsoft.com/office/drawing/2014/main" id="{0E99236F-FDA2-B370-6181-7B4ED54C187D}"/>
              </a:ext>
            </a:extLst>
          </p:cNvPr>
          <p:cNvPicPr>
            <a:picLocks noGrp="1" noChangeAspect="1"/>
          </p:cNvPicPr>
          <p:nvPr>
            <p:ph idx="1"/>
          </p:nvPr>
        </p:nvPicPr>
        <p:blipFill rotWithShape="1">
          <a:blip r:embed="rId2"/>
          <a:srcRect l="6319" r="7320" b="1"/>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F5C045C-C99B-60B6-C988-D24D436AFE64}"/>
              </a:ext>
            </a:extLst>
          </p:cNvPr>
          <p:cNvSpPr txBox="1"/>
          <p:nvPr/>
        </p:nvSpPr>
        <p:spPr>
          <a:xfrm>
            <a:off x="6100314" y="149465"/>
            <a:ext cx="5964415" cy="67783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lvl="1" algn="r">
              <a:lnSpc>
                <a:spcPct val="90000"/>
              </a:lnSpc>
              <a:spcBef>
                <a:spcPct val="0"/>
              </a:spcBef>
              <a:spcAft>
                <a:spcPts val="600"/>
              </a:spcAft>
            </a:pPr>
            <a:r>
              <a:rPr lang="en-US" sz="1100" dirty="0">
                <a:solidFill>
                  <a:schemeClr val="bg1"/>
                </a:solidFill>
                <a:latin typeface="+mj-lt"/>
                <a:ea typeface="+mj-ea"/>
                <a:cs typeface="+mj-cs"/>
              </a:rPr>
              <a:t>Installation view of Shawanda Corbett: </a:t>
            </a:r>
            <a:r>
              <a:rPr lang="en-US" sz="1100" dirty="0" err="1">
                <a:solidFill>
                  <a:schemeClr val="bg1"/>
                </a:solidFill>
                <a:latin typeface="+mj-lt"/>
                <a:ea typeface="+mj-ea"/>
                <a:cs typeface="+mj-cs"/>
              </a:rPr>
              <a:t>Neighbourhood</a:t>
            </a:r>
            <a:r>
              <a:rPr lang="en-US" sz="1100" dirty="0">
                <a:solidFill>
                  <a:schemeClr val="bg1"/>
                </a:solidFill>
                <a:latin typeface="+mj-lt"/>
                <a:ea typeface="+mj-ea"/>
                <a:cs typeface="+mj-cs"/>
              </a:rPr>
              <a:t> Garden, Corvi-Mora. Photo: Marcus Leith, courtesy the artist and Corvi-Mora, London</a:t>
            </a:r>
            <a:endParaRPr lang="en-US">
              <a:solidFill>
                <a:schemeClr val="bg1"/>
              </a:solidFill>
              <a:ea typeface="+mj-ea"/>
              <a:cs typeface="Calibri" panose="020F0502020204030204"/>
            </a:endParaRPr>
          </a:p>
          <a:p>
            <a:pPr>
              <a:lnSpc>
                <a:spcPct val="90000"/>
              </a:lnSpc>
              <a:spcBef>
                <a:spcPct val="0"/>
              </a:spcBef>
              <a:spcAft>
                <a:spcPts val="600"/>
              </a:spcAft>
            </a:pPr>
            <a:endParaRPr lang="en-US" sz="2200" dirty="0">
              <a:solidFill>
                <a:schemeClr val="bg1"/>
              </a:solidFill>
              <a:latin typeface="+mj-lt"/>
              <a:ea typeface="+mj-ea"/>
              <a:cs typeface="Calibri Light"/>
            </a:endParaRPr>
          </a:p>
        </p:txBody>
      </p:sp>
      <p:sp>
        <p:nvSpPr>
          <p:cNvPr id="6" name="TextBox 5">
            <a:extLst>
              <a:ext uri="{FF2B5EF4-FFF2-40B4-BE49-F238E27FC236}">
                <a16:creationId xmlns:a16="http://schemas.microsoft.com/office/drawing/2014/main" id="{503788B9-63F0-91FA-5A55-5B33EB40BB1C}"/>
              </a:ext>
            </a:extLst>
          </p:cNvPr>
          <p:cNvSpPr txBox="1"/>
          <p:nvPr/>
        </p:nvSpPr>
        <p:spPr>
          <a:xfrm>
            <a:off x="4314" y="1168994"/>
            <a:ext cx="4656075" cy="500796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a:bodyPr>
          <a:lstStyle/>
          <a:p>
            <a:pPr indent="-228600">
              <a:lnSpc>
                <a:spcPct val="150000"/>
              </a:lnSpc>
              <a:spcAft>
                <a:spcPts val="600"/>
              </a:spcAft>
              <a:buFont typeface="Arial" panose="020B0604020202020204" pitchFamily="34" charset="0"/>
              <a:buChar char="•"/>
            </a:pPr>
            <a:r>
              <a:rPr lang="en-US" sz="1900" dirty="0"/>
              <a:t>"‘The vessels are stand-ins for people. They are just like bodies: that’s why there are different shapes, </a:t>
            </a:r>
            <a:r>
              <a:rPr lang="en-US" sz="1900" dirty="0" err="1"/>
              <a:t>colours</a:t>
            </a:r>
            <a:r>
              <a:rPr lang="en-US" sz="1900" dirty="0"/>
              <a:t> and layers to all of them.’ Each is inspired by a real person, remembered from the various </a:t>
            </a:r>
            <a:r>
              <a:rPr lang="en-US" sz="1900" dirty="0" err="1"/>
              <a:t>neighbourhoods</a:t>
            </a:r>
            <a:r>
              <a:rPr lang="en-US" sz="1900" dirty="0"/>
              <a:t> – mostly low-income, predominately home to people of </a:t>
            </a:r>
            <a:r>
              <a:rPr lang="en-US" sz="1900" dirty="0" err="1"/>
              <a:t>colour</a:t>
            </a:r>
            <a:r>
              <a:rPr lang="en-US" sz="1900" dirty="0"/>
              <a:t> – that Corbett has lived in for most of her life in New York and the American South."</a:t>
            </a:r>
            <a:endParaRPr lang="en-US" dirty="0"/>
          </a:p>
          <a:p>
            <a:pPr indent="-228600">
              <a:lnSpc>
                <a:spcPct val="150000"/>
              </a:lnSpc>
              <a:spcAft>
                <a:spcPts val="600"/>
              </a:spcAft>
              <a:buFont typeface="Arial" panose="020B0604020202020204" pitchFamily="34" charset="0"/>
              <a:buChar char="•"/>
            </a:pPr>
            <a:r>
              <a:rPr lang="en-US" sz="1900" dirty="0"/>
              <a:t>Shawanda Corbett on breaking the </a:t>
            </a:r>
            <a:r>
              <a:rPr lang="en-US" sz="1900" dirty="0" err="1"/>
              <a:t>mould</a:t>
            </a:r>
            <a:r>
              <a:rPr lang="en-US" sz="1900" dirty="0"/>
              <a:t> of ceramic art, Wallpaper</a:t>
            </a:r>
            <a:endParaRPr lang="en-US" sz="1900" dirty="0">
              <a:cs typeface="Calibri" panose="020F0502020204030204"/>
            </a:endParaRPr>
          </a:p>
          <a:p>
            <a:pPr indent="-228600">
              <a:lnSpc>
                <a:spcPct val="150000"/>
              </a:lnSpc>
              <a:spcAft>
                <a:spcPts val="600"/>
              </a:spcAft>
              <a:buFont typeface="Arial" panose="020B0604020202020204" pitchFamily="34" charset="0"/>
              <a:buChar char="•"/>
            </a:pPr>
            <a:endParaRPr lang="en-US" sz="1900">
              <a:cs typeface="Calibri" panose="020F0502020204030204"/>
            </a:endParaRPr>
          </a:p>
        </p:txBody>
      </p:sp>
      <p:sp>
        <p:nvSpPr>
          <p:cNvPr id="7" name="TextBox 6">
            <a:extLst>
              <a:ext uri="{FF2B5EF4-FFF2-40B4-BE49-F238E27FC236}">
                <a16:creationId xmlns:a16="http://schemas.microsoft.com/office/drawing/2014/main" id="{3C20A1CE-7AD0-3EB3-AF4D-FF1175F78F14}"/>
              </a:ext>
            </a:extLst>
          </p:cNvPr>
          <p:cNvSpPr txBox="1"/>
          <p:nvPr/>
        </p:nvSpPr>
        <p:spPr>
          <a:xfrm>
            <a:off x="-5751" y="-5751"/>
            <a:ext cx="57049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Please take notes on words that are interesting to you.</a:t>
            </a:r>
            <a:endParaRPr lang="en-US" dirty="0">
              <a:ea typeface="+mn-lt"/>
              <a:cs typeface="+mn-lt"/>
            </a:endParaRPr>
          </a:p>
          <a:p>
            <a:pPr algn="l"/>
            <a:endParaRPr lang="en-US">
              <a:ea typeface="+mn-lt"/>
              <a:cs typeface="+mn-lt"/>
            </a:endParaRPr>
          </a:p>
        </p:txBody>
      </p:sp>
    </p:spTree>
    <p:extLst>
      <p:ext uri="{BB962C8B-B14F-4D97-AF65-F5344CB8AC3E}">
        <p14:creationId xmlns:p14="http://schemas.microsoft.com/office/powerpoint/2010/main" val="98206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utdoor, building, flower, house&#10;&#10;Description automatically generated">
            <a:extLst>
              <a:ext uri="{FF2B5EF4-FFF2-40B4-BE49-F238E27FC236}">
                <a16:creationId xmlns:a16="http://schemas.microsoft.com/office/drawing/2014/main" id="{9A5B7621-17AC-6E74-5F79-72ECCA1F5B34}"/>
              </a:ext>
            </a:extLst>
          </p:cNvPr>
          <p:cNvPicPr>
            <a:picLocks noGrp="1" noChangeAspect="1"/>
          </p:cNvPicPr>
          <p:nvPr>
            <p:ph idx="1"/>
          </p:nvPr>
        </p:nvPicPr>
        <p:blipFill rotWithShape="1">
          <a:blip r:embed="rId2"/>
          <a:srcRect b="807"/>
          <a:stretch/>
        </p:blipFill>
        <p:spPr>
          <a:xfrm>
            <a:off x="1"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082B833-3DB9-CEA5-38B0-EA4506E645A1}"/>
              </a:ext>
            </a:extLst>
          </p:cNvPr>
          <p:cNvSpPr txBox="1"/>
          <p:nvPr/>
        </p:nvSpPr>
        <p:spPr>
          <a:xfrm>
            <a:off x="7531610" y="2434201"/>
            <a:ext cx="3822189" cy="374276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1700" dirty="0"/>
              <a:t>"It is reminiscent of the decoration of a luxury hotel and the profusion of overproduction. The plants reflect a way of life in which nature serves only as an artifice. Behind this lush beauty lies disgust and physical discomfort. These plants refer to infection. The lungwort treats lung infections, the liverwort treats liver diseases and the herb-Robert geranium acts on fluids and blood vessels. The plants are placed on an irregular and undulating shape which reminds us that human activity often disrupts the earth’s breathing, which causes it to become threatening."</a:t>
            </a:r>
            <a:endParaRPr lang="en-US" dirty="0"/>
          </a:p>
        </p:txBody>
      </p:sp>
      <p:sp>
        <p:nvSpPr>
          <p:cNvPr id="2" name="TextBox 1">
            <a:extLst>
              <a:ext uri="{FF2B5EF4-FFF2-40B4-BE49-F238E27FC236}">
                <a16:creationId xmlns:a16="http://schemas.microsoft.com/office/drawing/2014/main" id="{0C26B671-898F-7A3F-8AE7-92D8F1A4DF25}"/>
              </a:ext>
            </a:extLst>
          </p:cNvPr>
          <p:cNvSpPr txBox="1"/>
          <p:nvPr/>
        </p:nvSpPr>
        <p:spPr>
          <a:xfrm>
            <a:off x="7658100" y="25400"/>
            <a:ext cx="4495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Marguerite </a:t>
            </a:r>
            <a:r>
              <a:rPr lang="en-US" dirty="0" err="1">
                <a:ea typeface="+mn-lt"/>
                <a:cs typeface="+mn-lt"/>
              </a:rPr>
              <a:t>Humeau’s</a:t>
            </a:r>
            <a:r>
              <a:rPr lang="en-US" dirty="0">
                <a:ea typeface="+mn-lt"/>
                <a:cs typeface="+mn-lt"/>
              </a:rPr>
              <a:t> installation </a:t>
            </a:r>
            <a:r>
              <a:rPr lang="en-US" b="1" i="1" dirty="0">
                <a:ea typeface="+mn-lt"/>
                <a:cs typeface="+mn-lt"/>
              </a:rPr>
              <a:t>Levitation</a:t>
            </a:r>
            <a:endParaRPr lang="en-US" dirty="0"/>
          </a:p>
        </p:txBody>
      </p:sp>
      <p:sp>
        <p:nvSpPr>
          <p:cNvPr id="6" name="TextBox 5">
            <a:extLst>
              <a:ext uri="{FF2B5EF4-FFF2-40B4-BE49-F238E27FC236}">
                <a16:creationId xmlns:a16="http://schemas.microsoft.com/office/drawing/2014/main" id="{A2457CA7-8B9D-D12D-B10C-EA4DBB02C176}"/>
              </a:ext>
            </a:extLst>
          </p:cNvPr>
          <p:cNvSpPr txBox="1"/>
          <p:nvPr/>
        </p:nvSpPr>
        <p:spPr>
          <a:xfrm>
            <a:off x="8394701" y="6104866"/>
            <a:ext cx="3801613"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dirty="0">
                <a:ea typeface="+mn-lt"/>
                <a:cs typeface="+mn-lt"/>
              </a:rPr>
              <a:t>© Julia </a:t>
            </a:r>
            <a:r>
              <a:rPr lang="en-US" sz="1400" dirty="0" err="1">
                <a:ea typeface="+mn-lt"/>
                <a:cs typeface="+mn-lt"/>
              </a:rPr>
              <a:t>Andréone</a:t>
            </a:r>
            <a:r>
              <a:rPr lang="en-US" sz="1400" dirty="0">
                <a:ea typeface="+mn-lt"/>
                <a:cs typeface="+mn-lt"/>
              </a:rPr>
              <a:t>.</a:t>
            </a:r>
            <a:r>
              <a:rPr lang="en-US" sz="1400" dirty="0"/>
              <a:t> </a:t>
            </a:r>
            <a:r>
              <a:rPr lang="en-US" sz="1400" dirty="0" err="1"/>
              <a:t>Lévitation</a:t>
            </a:r>
            <a:r>
              <a:rPr lang="en-US" sz="1400" dirty="0">
                <a:ea typeface="+mn-lt"/>
                <a:cs typeface="+mn-lt"/>
              </a:rPr>
              <a:t>, Marguerite </a:t>
            </a:r>
            <a:r>
              <a:rPr lang="en-US" sz="1400" dirty="0" err="1">
                <a:ea typeface="+mn-lt"/>
                <a:cs typeface="+mn-lt"/>
              </a:rPr>
              <a:t>Humeau</a:t>
            </a:r>
            <a:r>
              <a:rPr lang="en-US" sz="1400" dirty="0">
                <a:ea typeface="+mn-lt"/>
                <a:cs typeface="+mn-lt"/>
              </a:rPr>
              <a:t>, </a:t>
            </a:r>
            <a:r>
              <a:rPr lang="en-US" sz="1400" dirty="0"/>
              <a:t>Lafayette Anticipations – </a:t>
            </a:r>
            <a:r>
              <a:rPr lang="en-US" sz="1400" dirty="0" err="1"/>
              <a:t>Fondation</a:t>
            </a:r>
            <a:r>
              <a:rPr lang="en-US" sz="1400" dirty="0"/>
              <a:t> </a:t>
            </a:r>
            <a:r>
              <a:rPr lang="en-US" sz="1400" dirty="0" err="1"/>
              <a:t>Galeries</a:t>
            </a:r>
            <a:r>
              <a:rPr lang="en-US" sz="1400" dirty="0"/>
              <a:t> Lafayette</a:t>
            </a:r>
            <a:endParaRPr lang="en-US" sz="1400" dirty="0">
              <a:ea typeface="+mn-lt"/>
              <a:cs typeface="+mn-lt"/>
            </a:endParaRPr>
          </a:p>
          <a:p>
            <a:endParaRPr lang="en-US" sz="1400" dirty="0">
              <a:cs typeface="Calibri"/>
            </a:endParaRPr>
          </a:p>
          <a:p>
            <a:pPr algn="l"/>
            <a:endParaRPr lang="en-US" dirty="0">
              <a:cs typeface="Calibri"/>
            </a:endParaRPr>
          </a:p>
        </p:txBody>
      </p:sp>
    </p:spTree>
    <p:extLst>
      <p:ext uri="{BB962C8B-B14F-4D97-AF65-F5344CB8AC3E}">
        <p14:creationId xmlns:p14="http://schemas.microsoft.com/office/powerpoint/2010/main" val="195551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light, dark, sunset&#10;&#10;Description automatically generated">
            <a:extLst>
              <a:ext uri="{FF2B5EF4-FFF2-40B4-BE49-F238E27FC236}">
                <a16:creationId xmlns:a16="http://schemas.microsoft.com/office/drawing/2014/main" id="{8EE185A9-D306-A5AA-C1B7-B472DE3A18CE}"/>
              </a:ext>
            </a:extLst>
          </p:cNvPr>
          <p:cNvPicPr>
            <a:picLocks noChangeAspect="1"/>
          </p:cNvPicPr>
          <p:nvPr/>
        </p:nvPicPr>
        <p:blipFill rotWithShape="1">
          <a:blip r:embed="rId2"/>
          <a:srcRect b="807"/>
          <a:stretch/>
        </p:blipFill>
        <p:spPr>
          <a:xfrm>
            <a:off x="1" y="10"/>
            <a:ext cx="9655265"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a:extLst>
              <a:ext uri="{FF2B5EF4-FFF2-40B4-BE49-F238E27FC236}">
                <a16:creationId xmlns:a16="http://schemas.microsoft.com/office/drawing/2014/main" id="{7AA02A04-F269-A85B-6CFD-1713EC2BB19F}"/>
              </a:ext>
            </a:extLst>
          </p:cNvPr>
          <p:cNvSpPr>
            <a:spLocks noGrp="1"/>
          </p:cNvSpPr>
          <p:nvPr>
            <p:ph idx="1"/>
          </p:nvPr>
        </p:nvSpPr>
        <p:spPr>
          <a:xfrm>
            <a:off x="6597082" y="4428"/>
            <a:ext cx="5504339" cy="6848270"/>
          </a:xfrm>
        </p:spPr>
        <p:txBody>
          <a:bodyPr vert="horz" lIns="91440" tIns="45720" rIns="91440" bIns="45720" rtlCol="0" anchor="t">
            <a:noAutofit/>
          </a:bodyPr>
          <a:lstStyle/>
          <a:p>
            <a:pPr marL="0" indent="0">
              <a:lnSpc>
                <a:spcPct val="100000"/>
              </a:lnSpc>
              <a:spcBef>
                <a:spcPts val="0"/>
              </a:spcBef>
              <a:buNone/>
            </a:pPr>
            <a:r>
              <a:rPr lang="en-US" sz="2000" dirty="0">
                <a:cs typeface="Calibri"/>
              </a:rPr>
              <a:t>"What if we were able to read the many signs indicating the end of the world?</a:t>
            </a:r>
            <a:endParaRPr lang="en-US" sz="2000">
              <a:ea typeface="+mn-lt"/>
              <a:cs typeface="+mn-lt"/>
            </a:endParaRPr>
          </a:p>
          <a:p>
            <a:pPr marL="0" indent="0">
              <a:lnSpc>
                <a:spcPct val="100000"/>
              </a:lnSpc>
              <a:spcBef>
                <a:spcPts val="0"/>
              </a:spcBef>
              <a:buNone/>
            </a:pPr>
            <a:r>
              <a:rPr lang="en-US" sz="2000" dirty="0">
                <a:cs typeface="Calibri"/>
              </a:rPr>
              <a:t>Some weeds can predict soils’ impoverishment due to the effect of climate change and chemical processes we force upon them. They are housed here in </a:t>
            </a:r>
            <a:r>
              <a:rPr lang="en-US" sz="2000" b="1" dirty="0">
                <a:cs typeface="Calibri"/>
              </a:rPr>
              <a:t>Marguerite </a:t>
            </a:r>
            <a:r>
              <a:rPr lang="en-US" sz="2000" b="1" dirty="0" err="1">
                <a:cs typeface="Calibri"/>
              </a:rPr>
              <a:t>Humeau</a:t>
            </a:r>
            <a:r>
              <a:rPr lang="en-US" sz="2000" dirty="0" err="1">
                <a:cs typeface="Calibri"/>
              </a:rPr>
              <a:t>’s</a:t>
            </a:r>
            <a:r>
              <a:rPr lang="en-US" sz="2000" dirty="0">
                <a:cs typeface="Calibri"/>
              </a:rPr>
              <a:t> greenhouse. In this giant crystal ball, the vision of a possible drought is endlessly reflected. The powers of vegetation—the annual mercury plant signals soil erosion, broad-leaved dock reveals heavy metals—combine with the gifts of a clairvoyant who also lives in this greenhouse. They develop sensory abilities identical to those of plants, such as anticipation and empathy, but also prescience for worlds to come."</a:t>
            </a:r>
            <a:endParaRPr lang="en-US" sz="2000" dirty="0">
              <a:ea typeface="+mn-lt"/>
              <a:cs typeface="+mn-lt"/>
            </a:endParaRPr>
          </a:p>
          <a:p>
            <a:endParaRPr lang="en-US" sz="2400" dirty="0">
              <a:ea typeface="+mn-lt"/>
              <a:cs typeface="+mn-lt"/>
            </a:endParaRPr>
          </a:p>
        </p:txBody>
      </p:sp>
      <p:sp>
        <p:nvSpPr>
          <p:cNvPr id="5" name="TextBox 4">
            <a:extLst>
              <a:ext uri="{FF2B5EF4-FFF2-40B4-BE49-F238E27FC236}">
                <a16:creationId xmlns:a16="http://schemas.microsoft.com/office/drawing/2014/main" id="{49F63CEC-3335-6CE7-916E-754756EE06C0}"/>
              </a:ext>
            </a:extLst>
          </p:cNvPr>
          <p:cNvSpPr txBox="1"/>
          <p:nvPr/>
        </p:nvSpPr>
        <p:spPr>
          <a:xfrm>
            <a:off x="2455" y="8416"/>
            <a:ext cx="1199211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t>
            </a:r>
            <a:br>
              <a:rPr lang="en-US" dirty="0"/>
            </a:br>
            <a:endParaRPr lang="en-US" dirty="0"/>
          </a:p>
        </p:txBody>
      </p:sp>
      <p:sp>
        <p:nvSpPr>
          <p:cNvPr id="6" name="TextBox 5">
            <a:extLst>
              <a:ext uri="{FF2B5EF4-FFF2-40B4-BE49-F238E27FC236}">
                <a16:creationId xmlns:a16="http://schemas.microsoft.com/office/drawing/2014/main" id="{F30AAD46-2E6F-506E-855A-F0127068E593}"/>
              </a:ext>
            </a:extLst>
          </p:cNvPr>
          <p:cNvSpPr txBox="1"/>
          <p:nvPr/>
        </p:nvSpPr>
        <p:spPr>
          <a:xfrm>
            <a:off x="9357984" y="6104866"/>
            <a:ext cx="283833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The</a:t>
            </a:r>
            <a:r>
              <a:rPr lang="en-US" sz="1400" dirty="0">
                <a:ea typeface="+mn-lt"/>
                <a:cs typeface="+mn-lt"/>
              </a:rPr>
              <a:t> Desert Oracles, Marguerite </a:t>
            </a:r>
            <a:r>
              <a:rPr lang="en-US" sz="1400" dirty="0" err="1">
                <a:ea typeface="+mn-lt"/>
                <a:cs typeface="+mn-lt"/>
              </a:rPr>
              <a:t>Humeau</a:t>
            </a:r>
            <a:r>
              <a:rPr lang="en-US" sz="1400" dirty="0">
                <a:ea typeface="+mn-lt"/>
                <a:cs typeface="+mn-lt"/>
              </a:rPr>
              <a:t>, </a:t>
            </a:r>
            <a:r>
              <a:rPr lang="en-US" sz="1400" dirty="0"/>
              <a:t>Lafayette Anticipations – </a:t>
            </a:r>
            <a:r>
              <a:rPr lang="en-US" sz="1400" dirty="0" err="1"/>
              <a:t>Fondation</a:t>
            </a:r>
            <a:r>
              <a:rPr lang="en-US" sz="1400" dirty="0"/>
              <a:t> </a:t>
            </a:r>
            <a:r>
              <a:rPr lang="en-US" sz="1400" dirty="0" err="1"/>
              <a:t>Galeries</a:t>
            </a:r>
            <a:r>
              <a:rPr lang="en-US" sz="1400" dirty="0"/>
              <a:t> Lafayette</a:t>
            </a:r>
            <a:endParaRPr lang="en-US" sz="1400" dirty="0">
              <a:ea typeface="+mn-lt"/>
              <a:cs typeface="+mn-lt"/>
            </a:endParaRPr>
          </a:p>
          <a:p>
            <a:endParaRPr lang="en-US" sz="1400" dirty="0">
              <a:cs typeface="Calibri"/>
            </a:endParaRPr>
          </a:p>
          <a:p>
            <a:pPr algn="l"/>
            <a:endParaRPr lang="en-US" dirty="0">
              <a:cs typeface="Calibri"/>
            </a:endParaRPr>
          </a:p>
        </p:txBody>
      </p:sp>
    </p:spTree>
    <p:extLst>
      <p:ext uri="{BB962C8B-B14F-4D97-AF65-F5344CB8AC3E}">
        <p14:creationId xmlns:p14="http://schemas.microsoft.com/office/powerpoint/2010/main" val="277115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A7FB4434-4541-D486-D4AE-D6EB54EC1052}"/>
              </a:ext>
            </a:extLst>
          </p:cNvPr>
          <p:cNvPicPr>
            <a:picLocks noGrp="1" noChangeAspect="1"/>
          </p:cNvPicPr>
          <p:nvPr>
            <p:ph idx="1"/>
          </p:nvPr>
        </p:nvPicPr>
        <p:blipFill rotWithShape="1">
          <a:blip r:embed="rId2"/>
          <a:srcRect t="19453" b="1891"/>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91F55851-1A1A-A712-BA0E-B5C1D42A5ED1}"/>
              </a:ext>
            </a:extLst>
          </p:cNvPr>
          <p:cNvSpPr txBox="1"/>
          <p:nvPr/>
        </p:nvSpPr>
        <p:spPr>
          <a:xfrm>
            <a:off x="9357984" y="6104866"/>
            <a:ext cx="283833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The</a:t>
            </a:r>
            <a:r>
              <a:rPr lang="en-US" sz="1400" dirty="0">
                <a:ea typeface="+mn-lt"/>
                <a:cs typeface="+mn-lt"/>
              </a:rPr>
              <a:t> Desert Oracles, Marguerite </a:t>
            </a:r>
            <a:r>
              <a:rPr lang="en-US" sz="1400" dirty="0" err="1">
                <a:ea typeface="+mn-lt"/>
                <a:cs typeface="+mn-lt"/>
              </a:rPr>
              <a:t>Humeau</a:t>
            </a:r>
            <a:r>
              <a:rPr lang="en-US" sz="1400" dirty="0">
                <a:ea typeface="+mn-lt"/>
                <a:cs typeface="+mn-lt"/>
              </a:rPr>
              <a:t>, </a:t>
            </a:r>
            <a:r>
              <a:rPr lang="en-US" sz="1400" dirty="0"/>
              <a:t>Lafayette Anticipations – </a:t>
            </a:r>
            <a:r>
              <a:rPr lang="en-US" sz="1400" dirty="0" err="1"/>
              <a:t>Fondation</a:t>
            </a:r>
            <a:r>
              <a:rPr lang="en-US" sz="1400" dirty="0"/>
              <a:t> </a:t>
            </a:r>
            <a:r>
              <a:rPr lang="en-US" sz="1400" dirty="0" err="1"/>
              <a:t>Galeries</a:t>
            </a:r>
            <a:r>
              <a:rPr lang="en-US" sz="1400" dirty="0"/>
              <a:t> Lafayette</a:t>
            </a:r>
            <a:endParaRPr lang="en-US" sz="1400" dirty="0">
              <a:ea typeface="+mn-lt"/>
              <a:cs typeface="+mn-lt"/>
            </a:endParaRPr>
          </a:p>
          <a:p>
            <a:endParaRPr lang="en-US" sz="1400" dirty="0">
              <a:cs typeface="Calibri"/>
            </a:endParaRPr>
          </a:p>
          <a:p>
            <a:pPr algn="l"/>
            <a:endParaRPr lang="en-US" dirty="0">
              <a:cs typeface="Calibri"/>
            </a:endParaRPr>
          </a:p>
        </p:txBody>
      </p:sp>
    </p:spTree>
    <p:extLst>
      <p:ext uri="{BB962C8B-B14F-4D97-AF65-F5344CB8AC3E}">
        <p14:creationId xmlns:p14="http://schemas.microsoft.com/office/powerpoint/2010/main" val="10219971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Office Theme</vt:lpstr>
      <vt:lpstr>Writing  workshop</vt:lpstr>
      <vt:lpstr>Icebreaker write without stopping for 5 min </vt:lpstr>
      <vt:lpstr>Choose a paragraph from a piece of text  (it can be a stanza of a poem,  a chorus of a song,  a paragraph from book,  a sentence from a review).  It can be from a book you are reading now; from an exhibition you saw last week, etc.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654</cp:revision>
  <dcterms:created xsi:type="dcterms:W3CDTF">2013-07-15T20:26:40Z</dcterms:created>
  <dcterms:modified xsi:type="dcterms:W3CDTF">2024-01-12T13:24:36Z</dcterms:modified>
</cp:coreProperties>
</file>